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5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6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mamasaid.gr/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mamasaid.gr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5FBA51-CD3E-4A9D-83D9-04053FF51F99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F530527-F700-4D9A-AFED-04FCC7EF92F1}">
      <dgm:prSet/>
      <dgm:spPr/>
      <dgm:t>
        <a:bodyPr/>
        <a:lstStyle/>
        <a:p>
          <a:r>
            <a:rPr lang="el-GR"/>
            <a:t>216 9006054</a:t>
          </a:r>
          <a:endParaRPr lang="en-US"/>
        </a:p>
      </dgm:t>
    </dgm:pt>
    <dgm:pt modelId="{70F1C405-8B52-4C2B-AF10-BB6A5F2032EF}" type="parTrans" cxnId="{CF5D18C1-1F6E-4855-A225-38813B4A0F44}">
      <dgm:prSet/>
      <dgm:spPr/>
      <dgm:t>
        <a:bodyPr/>
        <a:lstStyle/>
        <a:p>
          <a:endParaRPr lang="en-US"/>
        </a:p>
      </dgm:t>
    </dgm:pt>
    <dgm:pt modelId="{9E6FADFE-C38D-4C5B-BD33-8B920EC63137}" type="sibTrans" cxnId="{CF5D18C1-1F6E-4855-A225-38813B4A0F44}">
      <dgm:prSet/>
      <dgm:spPr/>
      <dgm:t>
        <a:bodyPr/>
        <a:lstStyle/>
        <a:p>
          <a:endParaRPr lang="en-US"/>
        </a:p>
      </dgm:t>
    </dgm:pt>
    <dgm:pt modelId="{54D3DC26-1723-4A68-B4E0-3D0A35AA1464}">
      <dgm:prSet/>
      <dgm:spPr/>
      <dgm:t>
        <a:bodyPr/>
        <a:lstStyle/>
        <a:p>
          <a:r>
            <a:rPr lang="el-GR"/>
            <a:t>info@mamasaid.gr</a:t>
          </a:r>
          <a:endParaRPr lang="en-US"/>
        </a:p>
      </dgm:t>
    </dgm:pt>
    <dgm:pt modelId="{8399AC5E-0604-400E-9919-9CC65908F628}" type="parTrans" cxnId="{AD27D3C6-FCF5-4F01-8D8B-5DBB4BFC3AE2}">
      <dgm:prSet/>
      <dgm:spPr/>
      <dgm:t>
        <a:bodyPr/>
        <a:lstStyle/>
        <a:p>
          <a:endParaRPr lang="en-US"/>
        </a:p>
      </dgm:t>
    </dgm:pt>
    <dgm:pt modelId="{C7682E26-D05D-4871-BAE8-0BE07BFFC6EB}" type="sibTrans" cxnId="{AD27D3C6-FCF5-4F01-8D8B-5DBB4BFC3AE2}">
      <dgm:prSet/>
      <dgm:spPr/>
      <dgm:t>
        <a:bodyPr/>
        <a:lstStyle/>
        <a:p>
          <a:endParaRPr lang="en-US"/>
        </a:p>
      </dgm:t>
    </dgm:pt>
    <dgm:pt modelId="{A93FC92D-54EE-48A1-8784-25A56FA79602}">
      <dgm:prSet/>
      <dgm:spPr/>
      <dgm:t>
        <a:bodyPr/>
        <a:lstStyle/>
        <a:p>
          <a:r>
            <a:rPr lang="el-GR"/>
            <a:t>Μεταμορφώσεως 72, 15234 Χαλάνδρι Αττικής</a:t>
          </a:r>
          <a:endParaRPr lang="en-US"/>
        </a:p>
      </dgm:t>
    </dgm:pt>
    <dgm:pt modelId="{FA411211-7D55-4A53-A26C-FFFCB6306243}" type="parTrans" cxnId="{D67EE935-B0EF-4513-A50F-460AB4660923}">
      <dgm:prSet/>
      <dgm:spPr/>
      <dgm:t>
        <a:bodyPr/>
        <a:lstStyle/>
        <a:p>
          <a:endParaRPr lang="en-US"/>
        </a:p>
      </dgm:t>
    </dgm:pt>
    <dgm:pt modelId="{95BE108B-1678-463A-A244-DA9A91E0E95D}" type="sibTrans" cxnId="{D67EE935-B0EF-4513-A50F-460AB4660923}">
      <dgm:prSet/>
      <dgm:spPr/>
      <dgm:t>
        <a:bodyPr/>
        <a:lstStyle/>
        <a:p>
          <a:endParaRPr lang="en-US"/>
        </a:p>
      </dgm:t>
    </dgm:pt>
    <dgm:pt modelId="{872F4178-D117-4FFD-B6E8-26714A21F63E}">
      <dgm:prSet/>
      <dgm:spPr/>
      <dgm:t>
        <a:bodyPr/>
        <a:lstStyle/>
        <a:p>
          <a:r>
            <a:rPr lang="el-GR" dirty="0"/>
            <a:t>Δευτέρα – Παρασκευή: 10π.μ – 5μ.μ</a:t>
          </a:r>
        </a:p>
      </dgm:t>
    </dgm:pt>
    <dgm:pt modelId="{F828CA60-B526-4F41-BAFA-CA1F848E6C15}" type="parTrans" cxnId="{541E7050-21D6-4797-9F5C-9FEB1BBB906F}">
      <dgm:prSet/>
      <dgm:spPr/>
      <dgm:t>
        <a:bodyPr/>
        <a:lstStyle/>
        <a:p>
          <a:endParaRPr lang="en-US"/>
        </a:p>
      </dgm:t>
    </dgm:pt>
    <dgm:pt modelId="{61F9C82E-8C36-4772-A6F3-5923D31B619E}" type="sibTrans" cxnId="{541E7050-21D6-4797-9F5C-9FEB1BBB906F}">
      <dgm:prSet/>
      <dgm:spPr/>
      <dgm:t>
        <a:bodyPr/>
        <a:lstStyle/>
        <a:p>
          <a:endParaRPr lang="en-US"/>
        </a:p>
      </dgm:t>
    </dgm:pt>
    <dgm:pt modelId="{AC137648-E8E5-492C-830F-82E25D5FFDD3}">
      <dgm:prSet/>
      <dgm:spPr/>
      <dgm:t>
        <a:bodyPr/>
        <a:lstStyle/>
        <a:p>
          <a:r>
            <a:rPr lang="en-GB" dirty="0">
              <a:hlinkClick xmlns:r="http://schemas.openxmlformats.org/officeDocument/2006/relationships" r:id="rId1"/>
            </a:rPr>
            <a:t>https://www.mamasaid.gr/</a:t>
          </a:r>
          <a:endParaRPr lang="el-GR" dirty="0"/>
        </a:p>
      </dgm:t>
    </dgm:pt>
    <dgm:pt modelId="{87A6BC03-60E0-46BA-9F94-BFBBFA29B6D7}" type="parTrans" cxnId="{534A76C0-F03E-4773-89FE-929A87E2758D}">
      <dgm:prSet/>
      <dgm:spPr/>
      <dgm:t>
        <a:bodyPr/>
        <a:lstStyle/>
        <a:p>
          <a:endParaRPr lang="en-GB"/>
        </a:p>
      </dgm:t>
    </dgm:pt>
    <dgm:pt modelId="{F36F92B7-17E5-4D7F-9788-47C8C78F6C2A}" type="sibTrans" cxnId="{534A76C0-F03E-4773-89FE-929A87E2758D}">
      <dgm:prSet/>
      <dgm:spPr/>
      <dgm:t>
        <a:bodyPr/>
        <a:lstStyle/>
        <a:p>
          <a:endParaRPr lang="en-GB"/>
        </a:p>
      </dgm:t>
    </dgm:pt>
    <dgm:pt modelId="{6404EBEB-73D3-4929-8748-6A5610CE337F}" type="pres">
      <dgm:prSet presAssocID="{105FBA51-CD3E-4A9D-83D9-04053FF51F99}" presName="linear" presStyleCnt="0">
        <dgm:presLayoutVars>
          <dgm:animLvl val="lvl"/>
          <dgm:resizeHandles val="exact"/>
        </dgm:presLayoutVars>
      </dgm:prSet>
      <dgm:spPr/>
    </dgm:pt>
    <dgm:pt modelId="{EC18DA5A-9094-469C-B58D-0C675DA86328}" type="pres">
      <dgm:prSet presAssocID="{DF530527-F700-4D9A-AFED-04FCC7EF92F1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88F3F98-AC88-4D61-9BC2-50BA0E0074C7}" type="pres">
      <dgm:prSet presAssocID="{9E6FADFE-C38D-4C5B-BD33-8B920EC63137}" presName="spacer" presStyleCnt="0"/>
      <dgm:spPr/>
    </dgm:pt>
    <dgm:pt modelId="{64CDE02B-3E93-4AE8-8B43-C9300FE7BFD0}" type="pres">
      <dgm:prSet presAssocID="{54D3DC26-1723-4A68-B4E0-3D0A35AA1464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95472E28-8BE3-4705-8D05-34ACD015878D}" type="pres">
      <dgm:prSet presAssocID="{C7682E26-D05D-4871-BAE8-0BE07BFFC6EB}" presName="spacer" presStyleCnt="0"/>
      <dgm:spPr/>
    </dgm:pt>
    <dgm:pt modelId="{B7C2D158-8BF7-402C-8658-7A9991DEA588}" type="pres">
      <dgm:prSet presAssocID="{A93FC92D-54EE-48A1-8784-25A56FA7960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017D8DC-2065-44C5-9335-8CB69E328C39}" type="pres">
      <dgm:prSet presAssocID="{95BE108B-1678-463A-A244-DA9A91E0E95D}" presName="spacer" presStyleCnt="0"/>
      <dgm:spPr/>
    </dgm:pt>
    <dgm:pt modelId="{B97F2875-0650-4B1B-B72E-DFD96E24C982}" type="pres">
      <dgm:prSet presAssocID="{872F4178-D117-4FFD-B6E8-26714A21F63E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2DD334B-A4D8-4EF3-87BB-55E26AF080AE}" type="pres">
      <dgm:prSet presAssocID="{61F9C82E-8C36-4772-A6F3-5923D31B619E}" presName="spacer" presStyleCnt="0"/>
      <dgm:spPr/>
    </dgm:pt>
    <dgm:pt modelId="{B8E9324E-2592-4EA8-8FD0-6998566DA0EC}" type="pres">
      <dgm:prSet presAssocID="{AC137648-E8E5-492C-830F-82E25D5FFDD3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D67EE935-B0EF-4513-A50F-460AB4660923}" srcId="{105FBA51-CD3E-4A9D-83D9-04053FF51F99}" destId="{A93FC92D-54EE-48A1-8784-25A56FA79602}" srcOrd="2" destOrd="0" parTransId="{FA411211-7D55-4A53-A26C-FFFCB6306243}" sibTransId="{95BE108B-1678-463A-A244-DA9A91E0E95D}"/>
    <dgm:cxn modelId="{6809DB68-702F-4CE4-AA73-4241E905EE82}" type="presOf" srcId="{105FBA51-CD3E-4A9D-83D9-04053FF51F99}" destId="{6404EBEB-73D3-4929-8748-6A5610CE337F}" srcOrd="0" destOrd="0" presId="urn:microsoft.com/office/officeart/2005/8/layout/vList2"/>
    <dgm:cxn modelId="{541E7050-21D6-4797-9F5C-9FEB1BBB906F}" srcId="{105FBA51-CD3E-4A9D-83D9-04053FF51F99}" destId="{872F4178-D117-4FFD-B6E8-26714A21F63E}" srcOrd="3" destOrd="0" parTransId="{F828CA60-B526-4F41-BAFA-CA1F848E6C15}" sibTransId="{61F9C82E-8C36-4772-A6F3-5923D31B619E}"/>
    <dgm:cxn modelId="{68273A72-9A33-4E0A-87AD-4579FB9BBDC0}" type="presOf" srcId="{872F4178-D117-4FFD-B6E8-26714A21F63E}" destId="{B97F2875-0650-4B1B-B72E-DFD96E24C982}" srcOrd="0" destOrd="0" presId="urn:microsoft.com/office/officeart/2005/8/layout/vList2"/>
    <dgm:cxn modelId="{4CDB457D-1DB9-4E6F-A167-985E3274E15E}" type="presOf" srcId="{AC137648-E8E5-492C-830F-82E25D5FFDD3}" destId="{B8E9324E-2592-4EA8-8FD0-6998566DA0EC}" srcOrd="0" destOrd="0" presId="urn:microsoft.com/office/officeart/2005/8/layout/vList2"/>
    <dgm:cxn modelId="{735697A7-BFBA-4D7B-9241-A1AF38149323}" type="presOf" srcId="{54D3DC26-1723-4A68-B4E0-3D0A35AA1464}" destId="{64CDE02B-3E93-4AE8-8B43-C9300FE7BFD0}" srcOrd="0" destOrd="0" presId="urn:microsoft.com/office/officeart/2005/8/layout/vList2"/>
    <dgm:cxn modelId="{C68B7ABB-4BFC-4A2B-998D-50BC7E3EDFD5}" type="presOf" srcId="{DF530527-F700-4D9A-AFED-04FCC7EF92F1}" destId="{EC18DA5A-9094-469C-B58D-0C675DA86328}" srcOrd="0" destOrd="0" presId="urn:microsoft.com/office/officeart/2005/8/layout/vList2"/>
    <dgm:cxn modelId="{534A76C0-F03E-4773-89FE-929A87E2758D}" srcId="{105FBA51-CD3E-4A9D-83D9-04053FF51F99}" destId="{AC137648-E8E5-492C-830F-82E25D5FFDD3}" srcOrd="4" destOrd="0" parTransId="{87A6BC03-60E0-46BA-9F94-BFBBFA29B6D7}" sibTransId="{F36F92B7-17E5-4D7F-9788-47C8C78F6C2A}"/>
    <dgm:cxn modelId="{CF5D18C1-1F6E-4855-A225-38813B4A0F44}" srcId="{105FBA51-CD3E-4A9D-83D9-04053FF51F99}" destId="{DF530527-F700-4D9A-AFED-04FCC7EF92F1}" srcOrd="0" destOrd="0" parTransId="{70F1C405-8B52-4C2B-AF10-BB6A5F2032EF}" sibTransId="{9E6FADFE-C38D-4C5B-BD33-8B920EC63137}"/>
    <dgm:cxn modelId="{AD27D3C6-FCF5-4F01-8D8B-5DBB4BFC3AE2}" srcId="{105FBA51-CD3E-4A9D-83D9-04053FF51F99}" destId="{54D3DC26-1723-4A68-B4E0-3D0A35AA1464}" srcOrd="1" destOrd="0" parTransId="{8399AC5E-0604-400E-9919-9CC65908F628}" sibTransId="{C7682E26-D05D-4871-BAE8-0BE07BFFC6EB}"/>
    <dgm:cxn modelId="{E8E45AFB-F04E-4A19-BFE9-719AC6BCCC9E}" type="presOf" srcId="{A93FC92D-54EE-48A1-8784-25A56FA79602}" destId="{B7C2D158-8BF7-402C-8658-7A9991DEA588}" srcOrd="0" destOrd="0" presId="urn:microsoft.com/office/officeart/2005/8/layout/vList2"/>
    <dgm:cxn modelId="{43649814-86E9-44C2-94F9-4DBC3A5834E9}" type="presParOf" srcId="{6404EBEB-73D3-4929-8748-6A5610CE337F}" destId="{EC18DA5A-9094-469C-B58D-0C675DA86328}" srcOrd="0" destOrd="0" presId="urn:microsoft.com/office/officeart/2005/8/layout/vList2"/>
    <dgm:cxn modelId="{476A4AE6-4E67-414D-B028-AAE687CF9AD4}" type="presParOf" srcId="{6404EBEB-73D3-4929-8748-6A5610CE337F}" destId="{888F3F98-AC88-4D61-9BC2-50BA0E0074C7}" srcOrd="1" destOrd="0" presId="urn:microsoft.com/office/officeart/2005/8/layout/vList2"/>
    <dgm:cxn modelId="{1B9322B0-33FB-4255-8244-8360B6DD59FF}" type="presParOf" srcId="{6404EBEB-73D3-4929-8748-6A5610CE337F}" destId="{64CDE02B-3E93-4AE8-8B43-C9300FE7BFD0}" srcOrd="2" destOrd="0" presId="urn:microsoft.com/office/officeart/2005/8/layout/vList2"/>
    <dgm:cxn modelId="{9DFC7454-98D9-4A61-A78F-06A28DB0420F}" type="presParOf" srcId="{6404EBEB-73D3-4929-8748-6A5610CE337F}" destId="{95472E28-8BE3-4705-8D05-34ACD015878D}" srcOrd="3" destOrd="0" presId="urn:microsoft.com/office/officeart/2005/8/layout/vList2"/>
    <dgm:cxn modelId="{305D3AD2-43B4-4EC5-AEB9-E67A5DEC39D4}" type="presParOf" srcId="{6404EBEB-73D3-4929-8748-6A5610CE337F}" destId="{B7C2D158-8BF7-402C-8658-7A9991DEA588}" srcOrd="4" destOrd="0" presId="urn:microsoft.com/office/officeart/2005/8/layout/vList2"/>
    <dgm:cxn modelId="{4D257C43-F836-415C-8663-39C862F54DE0}" type="presParOf" srcId="{6404EBEB-73D3-4929-8748-6A5610CE337F}" destId="{F017D8DC-2065-44C5-9335-8CB69E328C39}" srcOrd="5" destOrd="0" presId="urn:microsoft.com/office/officeart/2005/8/layout/vList2"/>
    <dgm:cxn modelId="{F9CBEE5B-B5C4-4B1D-9AC2-5550AC827160}" type="presParOf" srcId="{6404EBEB-73D3-4929-8748-6A5610CE337F}" destId="{B97F2875-0650-4B1B-B72E-DFD96E24C982}" srcOrd="6" destOrd="0" presId="urn:microsoft.com/office/officeart/2005/8/layout/vList2"/>
    <dgm:cxn modelId="{B8E160F8-6FB6-474D-B33A-E3B2DD43081F}" type="presParOf" srcId="{6404EBEB-73D3-4929-8748-6A5610CE337F}" destId="{A2DD334B-A4D8-4EF3-87BB-55E26AF080AE}" srcOrd="7" destOrd="0" presId="urn:microsoft.com/office/officeart/2005/8/layout/vList2"/>
    <dgm:cxn modelId="{7498DCE3-C526-42C3-92D2-D3D68BFD3027}" type="presParOf" srcId="{6404EBEB-73D3-4929-8748-6A5610CE337F}" destId="{B8E9324E-2592-4EA8-8FD0-6998566DA0EC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18DA5A-9094-469C-B58D-0C675DA86328}">
      <dsp:nvSpPr>
        <dsp:cNvPr id="0" name=""/>
        <dsp:cNvSpPr/>
      </dsp:nvSpPr>
      <dsp:spPr>
        <a:xfrm>
          <a:off x="0" y="672"/>
          <a:ext cx="6513603" cy="111230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800" kern="1200"/>
            <a:t>216 9006054</a:t>
          </a:r>
          <a:endParaRPr lang="en-US" sz="2800" kern="1200"/>
        </a:p>
      </dsp:txBody>
      <dsp:txXfrm>
        <a:off x="54298" y="54970"/>
        <a:ext cx="6405007" cy="1003708"/>
      </dsp:txXfrm>
    </dsp:sp>
    <dsp:sp modelId="{64CDE02B-3E93-4AE8-8B43-C9300FE7BFD0}">
      <dsp:nvSpPr>
        <dsp:cNvPr id="0" name=""/>
        <dsp:cNvSpPr/>
      </dsp:nvSpPr>
      <dsp:spPr>
        <a:xfrm>
          <a:off x="0" y="1193616"/>
          <a:ext cx="6513603" cy="1112304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800" kern="1200"/>
            <a:t>info@mamasaid.gr</a:t>
          </a:r>
          <a:endParaRPr lang="en-US" sz="2800" kern="1200"/>
        </a:p>
      </dsp:txBody>
      <dsp:txXfrm>
        <a:off x="54298" y="1247914"/>
        <a:ext cx="6405007" cy="1003708"/>
      </dsp:txXfrm>
    </dsp:sp>
    <dsp:sp modelId="{B7C2D158-8BF7-402C-8658-7A9991DEA588}">
      <dsp:nvSpPr>
        <dsp:cNvPr id="0" name=""/>
        <dsp:cNvSpPr/>
      </dsp:nvSpPr>
      <dsp:spPr>
        <a:xfrm>
          <a:off x="0" y="2386560"/>
          <a:ext cx="6513603" cy="1112304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800" kern="1200"/>
            <a:t>Μεταμορφώσεως 72, 15234 Χαλάνδρι Αττικής</a:t>
          </a:r>
          <a:endParaRPr lang="en-US" sz="2800" kern="1200"/>
        </a:p>
      </dsp:txBody>
      <dsp:txXfrm>
        <a:off x="54298" y="2440858"/>
        <a:ext cx="6405007" cy="1003708"/>
      </dsp:txXfrm>
    </dsp:sp>
    <dsp:sp modelId="{B97F2875-0650-4B1B-B72E-DFD96E24C982}">
      <dsp:nvSpPr>
        <dsp:cNvPr id="0" name=""/>
        <dsp:cNvSpPr/>
      </dsp:nvSpPr>
      <dsp:spPr>
        <a:xfrm>
          <a:off x="0" y="3579505"/>
          <a:ext cx="6513603" cy="1112304"/>
        </a:xfrm>
        <a:prstGeom prst="round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800" kern="1200" dirty="0"/>
            <a:t>Δευτέρα – Παρασκευή: 10π.μ – 5μ.μ</a:t>
          </a:r>
        </a:p>
      </dsp:txBody>
      <dsp:txXfrm>
        <a:off x="54298" y="3633803"/>
        <a:ext cx="6405007" cy="1003708"/>
      </dsp:txXfrm>
    </dsp:sp>
    <dsp:sp modelId="{B8E9324E-2592-4EA8-8FD0-6998566DA0EC}">
      <dsp:nvSpPr>
        <dsp:cNvPr id="0" name=""/>
        <dsp:cNvSpPr/>
      </dsp:nvSpPr>
      <dsp:spPr>
        <a:xfrm>
          <a:off x="0" y="4772449"/>
          <a:ext cx="6513603" cy="1112304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hlinkClick xmlns:r="http://schemas.openxmlformats.org/officeDocument/2006/relationships" r:id="rId1"/>
            </a:rPr>
            <a:t>https://www.mamasaid.gr/</a:t>
          </a:r>
          <a:endParaRPr lang="el-GR" sz="2800" kern="1200" dirty="0"/>
        </a:p>
      </dsp:txBody>
      <dsp:txXfrm>
        <a:off x="54298" y="4826747"/>
        <a:ext cx="6405007" cy="10037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F03BA-3353-4164-B6B7-8C84CE6116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EB6D03-1624-4D97-B85F-E973A6A270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BFEB57-AF36-40CD-9C12-BC34348FA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5A7EB-8503-4115-89B1-6530B38E0AA3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ECA982-9B02-4A6D-AE51-3D9109B70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8B7F50-88CC-429C-BF55-70250CC82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1E199-6CC1-453A-B96D-5BFC7018C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8888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3E0F2-7441-414B-BA96-C1DDC821F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E72C6-9635-4977-854C-80578D6C9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B10FA9-68B5-4E12-9658-BA2F727CB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5A7EB-8503-4115-89B1-6530B38E0AA3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EFDBD-A24B-4EDA-950E-17B21B919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9CD9BF-5E3B-42AE-A9BC-D49A1CF7A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1E199-6CC1-453A-B96D-5BFC7018C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0968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9FD46-5DCE-41CE-A9E8-E50C5ACF6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FB9E46-90D6-4853-BD97-3D18BA913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B40266-C122-4507-B49A-F7F296E47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5A7EB-8503-4115-89B1-6530B38E0AA3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1C789-FEDA-4DC8-9200-7A8865160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C4D19D-AC06-44E0-A314-7D9F2D35A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1E199-6CC1-453A-B96D-5BFC7018C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998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D9C4B-D538-4001-824C-524B82C99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C9256-0530-47CB-91B7-278401071E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3AE2C1-D8F9-40E1-AC3D-FF8327BF72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F770DE-5B1D-484A-B76B-4BE876829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5A7EB-8503-4115-89B1-6530B38E0AA3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1362BB-B4C3-4CBD-A3FF-026E223CE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66EB73-0AB0-489B-AE0F-78B582633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1E199-6CC1-453A-B96D-5BFC7018C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590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80035-7739-4038-AA1B-FE7CED035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F1951C-DF66-4E1E-A055-298858476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0BC57-9213-49A8-B838-CE8DAF4A00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C0920-4CED-427D-B6FA-62A48B88C9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2C3BDB-6360-4372-9318-11A5DDD409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A2F1C5-2326-4BBF-ACAE-5B7DBCA09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5A7EB-8503-4115-89B1-6530B38E0AA3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8D8FD1-D5FB-4D49-8250-E5C6DDBD4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8A0EDC-C1C6-4957-BF57-7198B3C78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1E199-6CC1-453A-B96D-5BFC7018C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0985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66905-735C-4E56-9F2C-EC9829ED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F94332-C327-47BC-A513-A8F62C63C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5A7EB-8503-4115-89B1-6530B38E0AA3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7429B9-F359-4A9B-9992-03D23E644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A43B9B-9E8B-476B-94B6-FB987D112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1E199-6CC1-453A-B96D-5BFC7018C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170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9D24D1-91F4-4E79-B96A-4BE54BFCD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5A7EB-8503-4115-89B1-6530B38E0AA3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5EBFBF-FBE4-42E8-BD42-32412AA3A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FF8C30-6BE2-4F3F-A121-422A28033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1E199-6CC1-453A-B96D-5BFC7018C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7585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61BC2-6C87-408F-A8F6-E2DE3FABF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ACE65-2C87-42B9-8341-EA899CB67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B882C8-EF26-45D6-98FF-59A57CE0EF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48234F-3F20-482C-A59D-D89C08706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5A7EB-8503-4115-89B1-6530B38E0AA3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7EEFD3-8B51-4E93-8D73-800A886B1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B4167-8365-4C04-A895-604C16BF7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1E199-6CC1-453A-B96D-5BFC7018C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0107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2B29E-4DE6-4ADD-9F9F-D3346A42C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2619B3-ADDB-402D-8A3C-973FBD8232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5E45C-0146-4442-B76C-A966D8B67B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DB2F42-F332-4875-8440-D778D7D27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5A7EB-8503-4115-89B1-6530B38E0AA3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DA4F67-88C6-4BA9-849C-D4B1A30B8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FD8888-773C-4A71-8204-155BF4957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1E199-6CC1-453A-B96D-5BFC7018C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365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A1B9C-9329-40FB-B24A-AC911A8F7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185B39-0D3E-4184-903E-19A5B6FC19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54859D-BFDC-4FC0-A744-B518F6964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5A7EB-8503-4115-89B1-6530B38E0AA3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B2DCC-1046-4F76-B808-E5287B6EE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C1D045-3C02-4F82-A7DA-8B4121CFF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1E199-6CC1-453A-B96D-5BFC7018C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9936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9A3F1F-E175-41A4-B7CF-E6D9BA8E66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6716BD-9D1E-4123-A3AF-68FF241CA7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C634C-73C9-440D-AFB0-37A17B7BF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5A7EB-8503-4115-89B1-6530B38E0AA3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8099B-92E4-44E7-BB7C-94596597C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3CCB0-A798-4391-B47C-4B60CC243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1E199-6CC1-453A-B96D-5BFC7018C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778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9469CB-5127-4853-A3BA-C65579955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C25C63-F38B-4755-9512-B34990F1F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5E9BEF-0F57-44C7-AF7A-C32D27E453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5A7EB-8503-4115-89B1-6530B38E0AA3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3C793-824A-40B1-BA29-C9D98407B0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16161B-66D5-4FB8-B8D3-A869F19EA0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1E199-6CC1-453A-B96D-5BFC7018C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182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masaid.gr">
            <a:extLst>
              <a:ext uri="{FF2B5EF4-FFF2-40B4-BE49-F238E27FC236}">
                <a16:creationId xmlns:a16="http://schemas.microsoft.com/office/drawing/2014/main" id="{262BDDC2-134E-4F98-BA14-C65A1F0D9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3645" y="468977"/>
            <a:ext cx="10889432" cy="3539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72257994-BD97-4691-8B89-198A6D2BAB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18509"/>
            <a:ext cx="12192000" cy="193949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A8D624-A8AC-440B-8CF8-567178556C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269282"/>
            <a:ext cx="8991600" cy="1264762"/>
          </a:xfrm>
          <a:solidFill>
            <a:srgbClr val="FFFFFF"/>
          </a:solidFill>
          <a:ln w="38100">
            <a:solidFill>
              <a:srgbClr val="404040"/>
            </a:solidFill>
            <a:miter lim="800000"/>
          </a:ln>
        </p:spPr>
        <p:txBody>
          <a:bodyPr anchor="ctr">
            <a:normAutofit/>
          </a:bodyPr>
          <a:lstStyle/>
          <a:p>
            <a:r>
              <a:rPr lang="el-GR" sz="4000" dirty="0">
                <a:solidFill>
                  <a:srgbClr val="404040"/>
                </a:solidFill>
              </a:rPr>
              <a:t>Ρούχα εγκυμοσύνης &amp; βρεφικά ρούχα</a:t>
            </a:r>
            <a:endParaRPr lang="en-GB" sz="4000" dirty="0">
              <a:solidFill>
                <a:srgbClr val="40404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94FA71-4B03-42F5-BF7E-CC6898C11D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5852898"/>
            <a:ext cx="6801612" cy="536125"/>
          </a:xfrm>
        </p:spPr>
        <p:txBody>
          <a:bodyPr>
            <a:normAutofit/>
          </a:bodyPr>
          <a:lstStyle/>
          <a:p>
            <a:r>
              <a:rPr lang="el-GR" dirty="0">
                <a:solidFill>
                  <a:srgbClr val="FFFFFF"/>
                </a:solidFill>
              </a:rPr>
              <a:t>Επώνυμα </a:t>
            </a:r>
            <a:r>
              <a:rPr lang="en-GB" dirty="0">
                <a:solidFill>
                  <a:srgbClr val="FFFFFF"/>
                </a:solidFill>
              </a:rPr>
              <a:t>brands - </a:t>
            </a:r>
            <a:r>
              <a:rPr lang="el-GR" dirty="0">
                <a:solidFill>
                  <a:srgbClr val="FFFFFF"/>
                </a:solidFill>
              </a:rPr>
              <a:t>Εκπτώσεις όλο το χρόνο</a:t>
            </a:r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488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taireia">
            <a:extLst>
              <a:ext uri="{FF2B5EF4-FFF2-40B4-BE49-F238E27FC236}">
                <a16:creationId xmlns:a16="http://schemas.microsoft.com/office/drawing/2014/main" id="{C412ED03-23C9-4CB3-8416-C4F6E4DF88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4"/>
          <a:stretch/>
        </p:blipFill>
        <p:spPr bwMode="auto">
          <a:xfrm>
            <a:off x="-1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9DEE34-18F6-43ED-BDD8-25A2E1176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el-GR" dirty="0"/>
              <a:t>Ποιοι είμαστε</a:t>
            </a:r>
            <a:endParaRPr lang="en-GB" dirty="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E457E-446A-45FB-A34C-727999831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612" y="3136490"/>
            <a:ext cx="4941870" cy="3541711"/>
          </a:xfrm>
        </p:spPr>
        <p:txBody>
          <a:bodyPr anchor="ctr">
            <a:normAutofit/>
          </a:bodyPr>
          <a:lstStyle/>
          <a:p>
            <a:pPr>
              <a:lnSpc>
                <a:spcPct val="130000"/>
              </a:lnSpc>
            </a:pPr>
            <a:r>
              <a:rPr lang="el-GR" sz="2000" dirty="0"/>
              <a:t>Ηλεκτρονικό κατάστημα με βρεφικά ρούχα και ρούχα εγκυμοσύνης</a:t>
            </a:r>
          </a:p>
          <a:p>
            <a:pPr>
              <a:lnSpc>
                <a:spcPct val="130000"/>
              </a:lnSpc>
            </a:pPr>
            <a:r>
              <a:rPr lang="el-GR" sz="2000" dirty="0"/>
              <a:t>Κορυφαία ευρωπαϊκά και αμερικάνικα </a:t>
            </a:r>
            <a:r>
              <a:rPr lang="en-GB" sz="2000" dirty="0"/>
              <a:t>brands</a:t>
            </a:r>
          </a:p>
          <a:p>
            <a:pPr>
              <a:lnSpc>
                <a:spcPct val="130000"/>
              </a:lnSpc>
            </a:pPr>
            <a:r>
              <a:rPr lang="el-GR" sz="2000" dirty="0"/>
              <a:t>Προσφορές &amp; εκπτώσεις όλο το χρόνο</a:t>
            </a:r>
          </a:p>
          <a:p>
            <a:pPr>
              <a:lnSpc>
                <a:spcPct val="130000"/>
              </a:lnSpc>
            </a:pPr>
            <a:r>
              <a:rPr lang="el-GR" sz="2000" dirty="0"/>
              <a:t>Υψηλή ποιότητα – χαμηλές τιμές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715558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FBCD8-ED63-464A-83E2-6267F8E18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1" y="396073"/>
            <a:ext cx="6586491" cy="1286160"/>
          </a:xfrm>
        </p:spPr>
        <p:txBody>
          <a:bodyPr anchor="b">
            <a:normAutofit/>
          </a:bodyPr>
          <a:lstStyle/>
          <a:p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Βρεφικά ρούχα για αγόρια</a:t>
            </a:r>
            <a:endParaRPr lang="en-GB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Picture 4" descr="A picture containing person, indoor, baby, child&#10;&#10;Description automatically generated">
            <a:extLst>
              <a:ext uri="{FF2B5EF4-FFF2-40B4-BE49-F238E27FC236}">
                <a16:creationId xmlns:a16="http://schemas.microsoft.com/office/drawing/2014/main" id="{C614A0C5-8CFA-4477-9131-8F74943901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40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72D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379EE-BF5B-4482-8389-3A0E406AB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934" y="2300749"/>
            <a:ext cx="6470986" cy="4233611"/>
          </a:xfrm>
        </p:spPr>
        <p:txBody>
          <a:bodyPr>
            <a:normAutofit/>
          </a:bodyPr>
          <a:lstStyle/>
          <a:p>
            <a:pPr>
              <a:lnSpc>
                <a:spcPct val="250000"/>
              </a:lnSpc>
            </a:pPr>
            <a:r>
              <a:rPr lang="el-GR" sz="2400" dirty="0" err="1"/>
              <a:t>Φορμάκια</a:t>
            </a:r>
            <a:r>
              <a:rPr lang="el-GR" sz="2400" dirty="0"/>
              <a:t> μωρού</a:t>
            </a:r>
          </a:p>
          <a:p>
            <a:pPr>
              <a:lnSpc>
                <a:spcPct val="250000"/>
              </a:lnSpc>
            </a:pPr>
            <a:r>
              <a:rPr lang="el-GR" sz="2400" dirty="0"/>
              <a:t>Παντελόνια</a:t>
            </a:r>
          </a:p>
          <a:p>
            <a:pPr>
              <a:lnSpc>
                <a:spcPct val="250000"/>
              </a:lnSpc>
            </a:pPr>
            <a:r>
              <a:rPr lang="el-GR" sz="2400" dirty="0"/>
              <a:t>Μπλούζες</a:t>
            </a:r>
          </a:p>
          <a:p>
            <a:pPr>
              <a:lnSpc>
                <a:spcPct val="250000"/>
              </a:lnSpc>
            </a:pPr>
            <a:r>
              <a:rPr lang="el-GR" sz="2400" dirty="0"/>
              <a:t>Βρεφικά μαγιό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118201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006A24-5FE1-4697-8D09-05F24977F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876" y="802955"/>
            <a:ext cx="6467533" cy="1454051"/>
          </a:xfrm>
        </p:spPr>
        <p:txBody>
          <a:bodyPr>
            <a:normAutofit/>
          </a:bodyPr>
          <a:lstStyle/>
          <a:p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Βρεφικά ρούχα για αγόρια</a:t>
            </a:r>
            <a:endParaRPr lang="en-GB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5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074" name="Picture 2" descr="https://www.mamasaid.gr/wp-content/uploads/2019/02/B120014-set-ypnosakos-kapelo-gia-provra-mvra-mple-Baby-Town-680x680.jpg">
            <a:extLst>
              <a:ext uri="{FF2B5EF4-FFF2-40B4-BE49-F238E27FC236}">
                <a16:creationId xmlns:a16="http://schemas.microsoft.com/office/drawing/2014/main" id="{6AC05802-A7FB-4671-A00F-7B6EF35FBE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6" r="2178" b="-3"/>
          <a:stretch/>
        </p:blipFill>
        <p:spPr bwMode="auto">
          <a:xfrm>
            <a:off x="20" y="907231"/>
            <a:ext cx="4838021" cy="5063738"/>
          </a:xfrm>
          <a:custGeom>
            <a:avLst/>
            <a:gdLst>
              <a:gd name="connsiteX0" fmla="*/ 2306172 w 4838041"/>
              <a:gd name="connsiteY0" fmla="*/ 0 h 5063738"/>
              <a:gd name="connsiteX1" fmla="*/ 4838041 w 4838041"/>
              <a:gd name="connsiteY1" fmla="*/ 2531869 h 5063738"/>
              <a:gd name="connsiteX2" fmla="*/ 2306172 w 4838041"/>
              <a:gd name="connsiteY2" fmla="*/ 5063738 h 5063738"/>
              <a:gd name="connsiteX3" fmla="*/ 79886 w 4838041"/>
              <a:gd name="connsiteY3" fmla="*/ 3738709 h 5063738"/>
              <a:gd name="connsiteX4" fmla="*/ 0 w 4838041"/>
              <a:gd name="connsiteY4" fmla="*/ 3572876 h 5063738"/>
              <a:gd name="connsiteX5" fmla="*/ 0 w 4838041"/>
              <a:gd name="connsiteY5" fmla="*/ 1490863 h 5063738"/>
              <a:gd name="connsiteX6" fmla="*/ 79886 w 4838041"/>
              <a:gd name="connsiteY6" fmla="*/ 1325030 h 5063738"/>
              <a:gd name="connsiteX7" fmla="*/ 2306172 w 4838041"/>
              <a:gd name="connsiteY7" fmla="*/ 0 h 5063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0C9EC-C455-4A6D-BC1F-58A353AB0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2113935"/>
            <a:ext cx="4977578" cy="4277033"/>
          </a:xfrm>
        </p:spPr>
        <p:txBody>
          <a:bodyPr anchor="ctr">
            <a:normAutofit/>
          </a:bodyPr>
          <a:lstStyle/>
          <a:p>
            <a:pPr>
              <a:lnSpc>
                <a:spcPct val="250000"/>
              </a:lnSpc>
            </a:pPr>
            <a:r>
              <a:rPr lang="el-GR" dirty="0">
                <a:solidFill>
                  <a:srgbClr val="000000"/>
                </a:solidFill>
              </a:rPr>
              <a:t>Σετ ρούχων</a:t>
            </a:r>
          </a:p>
          <a:p>
            <a:pPr>
              <a:lnSpc>
                <a:spcPct val="250000"/>
              </a:lnSpc>
            </a:pPr>
            <a:r>
              <a:rPr lang="el-GR" dirty="0">
                <a:solidFill>
                  <a:srgbClr val="000000"/>
                </a:solidFill>
              </a:rPr>
              <a:t>Ρούχα για πρόωρα μωρά</a:t>
            </a:r>
          </a:p>
          <a:p>
            <a:pPr>
              <a:lnSpc>
                <a:spcPct val="250000"/>
              </a:lnSpc>
            </a:pPr>
            <a:r>
              <a:rPr lang="el-GR" dirty="0">
                <a:solidFill>
                  <a:srgbClr val="000000"/>
                </a:solidFill>
              </a:rPr>
              <a:t>Οργανικά ρούχα</a:t>
            </a:r>
          </a:p>
        </p:txBody>
      </p:sp>
    </p:spTree>
    <p:extLst>
      <p:ext uri="{BB962C8B-B14F-4D97-AF65-F5344CB8AC3E}">
        <p14:creationId xmlns:p14="http://schemas.microsoft.com/office/powerpoint/2010/main" val="323545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EAE33-792B-4428-9558-765AF2696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237" y="453268"/>
            <a:ext cx="6489686" cy="1676603"/>
          </a:xfrm>
        </p:spPr>
        <p:txBody>
          <a:bodyPr>
            <a:normAutofit/>
          </a:bodyPr>
          <a:lstStyle/>
          <a:p>
            <a:r>
              <a:rPr lang="el-GR" b="1" dirty="0">
                <a:solidFill>
                  <a:srgbClr val="D60093"/>
                </a:solidFill>
              </a:rPr>
              <a:t>Βρεφικά ρούχα για κορίτσια</a:t>
            </a:r>
            <a:endParaRPr lang="en-GB" b="1" dirty="0">
              <a:solidFill>
                <a:srgbClr val="D60093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73F13-C431-4119-89F9-BC5D504C1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305869"/>
            <a:ext cx="5127029" cy="409886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l-GR" dirty="0"/>
              <a:t>Βρεφικά </a:t>
            </a:r>
            <a:r>
              <a:rPr lang="el-GR" dirty="0" err="1"/>
              <a:t>φορμάκια</a:t>
            </a:r>
            <a:endParaRPr lang="el-GR" dirty="0"/>
          </a:p>
          <a:p>
            <a:pPr>
              <a:lnSpc>
                <a:spcPct val="200000"/>
              </a:lnSpc>
            </a:pPr>
            <a:r>
              <a:rPr lang="el-GR" dirty="0"/>
              <a:t>Φορέματα</a:t>
            </a:r>
          </a:p>
          <a:p>
            <a:pPr>
              <a:lnSpc>
                <a:spcPct val="200000"/>
              </a:lnSpc>
            </a:pPr>
            <a:r>
              <a:rPr lang="el-GR" dirty="0"/>
              <a:t>Βερμούδες</a:t>
            </a:r>
          </a:p>
          <a:p>
            <a:pPr>
              <a:lnSpc>
                <a:spcPct val="200000"/>
              </a:lnSpc>
            </a:pPr>
            <a:r>
              <a:rPr lang="el-GR" dirty="0"/>
              <a:t>Πανωφόρια </a:t>
            </a:r>
            <a:endParaRPr lang="en-GB" dirty="0"/>
          </a:p>
        </p:txBody>
      </p:sp>
      <p:pic>
        <p:nvPicPr>
          <p:cNvPr id="4098" name="Picture 2" descr="https://www.mamasaid.gr/wp-content/uploads/2018/04/B110002-paidiko-forema-smile-iberg-680x680.jpg">
            <a:extLst>
              <a:ext uri="{FF2B5EF4-FFF2-40B4-BE49-F238E27FC236}">
                <a16:creationId xmlns:a16="http://schemas.microsoft.com/office/drawing/2014/main" id="{451698E8-9672-4B3F-9A03-7BBE22C6FF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5" b="3"/>
          <a:stretch/>
        </p:blipFill>
        <p:spPr bwMode="auto">
          <a:xfrm>
            <a:off x="6677065" y="826895"/>
            <a:ext cx="5200698" cy="557783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808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8ED10-315A-45F5-8EFD-BB877F21F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237" y="492597"/>
            <a:ext cx="6588008" cy="1676603"/>
          </a:xfrm>
        </p:spPr>
        <p:txBody>
          <a:bodyPr>
            <a:normAutofit/>
          </a:bodyPr>
          <a:lstStyle/>
          <a:p>
            <a:r>
              <a:rPr lang="el-GR" b="1" dirty="0">
                <a:solidFill>
                  <a:srgbClr val="D60093"/>
                </a:solidFill>
              </a:rPr>
              <a:t>Βρεφικά ρούχα για κορίτσια</a:t>
            </a:r>
            <a:endParaRPr lang="en-GB" b="1" dirty="0">
              <a:solidFill>
                <a:srgbClr val="D60093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1C67BB-8868-44B6-A3E3-7C09FC0C9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305870"/>
            <a:ext cx="5127029" cy="413426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l-GR" dirty="0"/>
              <a:t>Μαγιό για κορίτσια</a:t>
            </a:r>
          </a:p>
          <a:p>
            <a:pPr>
              <a:lnSpc>
                <a:spcPct val="200000"/>
              </a:lnSpc>
            </a:pPr>
            <a:r>
              <a:rPr lang="el-GR" dirty="0"/>
              <a:t>Σετ ρούχων</a:t>
            </a:r>
          </a:p>
          <a:p>
            <a:pPr>
              <a:lnSpc>
                <a:spcPct val="200000"/>
              </a:lnSpc>
            </a:pPr>
            <a:r>
              <a:rPr lang="el-GR" dirty="0"/>
              <a:t>Ρούχα για πρόωρα μωρά</a:t>
            </a:r>
          </a:p>
          <a:p>
            <a:pPr>
              <a:lnSpc>
                <a:spcPct val="200000"/>
              </a:lnSpc>
            </a:pPr>
            <a:r>
              <a:rPr lang="el-GR" dirty="0"/>
              <a:t>Οργανικά ρούχα</a:t>
            </a:r>
            <a:endParaRPr lang="en-GB" dirty="0"/>
          </a:p>
        </p:txBody>
      </p:sp>
      <p:pic>
        <p:nvPicPr>
          <p:cNvPr id="5124" name="Picture 4" descr="https://www.mamasaid.gr/wp-content/uploads/2018/05/B120013-vrefiko-set-4tmx-koritsi-Tiny-Baby-680x680.jpg">
            <a:extLst>
              <a:ext uri="{FF2B5EF4-FFF2-40B4-BE49-F238E27FC236}">
                <a16:creationId xmlns:a16="http://schemas.microsoft.com/office/drawing/2014/main" id="{439D63C0-DE58-4FA9-A463-6F653D17E2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5" b="3"/>
          <a:stretch/>
        </p:blipFill>
        <p:spPr bwMode="auto">
          <a:xfrm>
            <a:off x="6902245" y="1484671"/>
            <a:ext cx="4779131" cy="48807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6862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9475D-0966-4655-9D56-87DB45445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65355"/>
            <a:ext cx="5314536" cy="1325563"/>
          </a:xfrm>
        </p:spPr>
        <p:txBody>
          <a:bodyPr>
            <a:normAutofit/>
          </a:bodyPr>
          <a:lstStyle/>
          <a:p>
            <a:r>
              <a:rPr lang="el-GR" b="1" dirty="0"/>
              <a:t>Ρούχα εγκυμοσύνης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69AAF4-5397-433F-A5EE-BA2B5A43E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123768"/>
            <a:ext cx="5314543" cy="4168877"/>
          </a:xfrm>
        </p:spPr>
        <p:txBody>
          <a:bodyPr anchor="t">
            <a:normAutofit/>
          </a:bodyPr>
          <a:lstStyle/>
          <a:p>
            <a:pPr>
              <a:lnSpc>
                <a:spcPct val="250000"/>
              </a:lnSpc>
            </a:pPr>
            <a:r>
              <a:rPr lang="el-GR" sz="2400" dirty="0"/>
              <a:t>Παντελόνια εγκυμοσύνης</a:t>
            </a:r>
          </a:p>
          <a:p>
            <a:pPr>
              <a:lnSpc>
                <a:spcPct val="250000"/>
              </a:lnSpc>
            </a:pPr>
            <a:r>
              <a:rPr lang="el-GR" sz="2400" dirty="0"/>
              <a:t>Τζιν εγκυμοσύνης</a:t>
            </a:r>
          </a:p>
          <a:p>
            <a:pPr>
              <a:lnSpc>
                <a:spcPct val="250000"/>
              </a:lnSpc>
            </a:pPr>
            <a:r>
              <a:rPr lang="el-GR" sz="2400" dirty="0"/>
              <a:t>Κολάν εγκυμοσύνης</a:t>
            </a:r>
          </a:p>
          <a:p>
            <a:pPr>
              <a:lnSpc>
                <a:spcPct val="250000"/>
              </a:lnSpc>
            </a:pPr>
            <a:r>
              <a:rPr lang="el-GR" sz="2400" dirty="0"/>
              <a:t>Μπλούζες/ φορέματα εγκυμοσύνης</a:t>
            </a:r>
            <a:endParaRPr lang="en-GB" sz="240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person in a dress&#10;&#10;Description automatically generated">
            <a:extLst>
              <a:ext uri="{FF2B5EF4-FFF2-40B4-BE49-F238E27FC236}">
                <a16:creationId xmlns:a16="http://schemas.microsoft.com/office/drawing/2014/main" id="{CBC412C7-9EC2-4801-8F69-0CF8734639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4" r="1882" b="-2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418716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www.mamasaid.gr/wp-content/uploads/2018/05/BR020004-organiko-olosomo-dentra-kai-velanidia-Pigeon-680x680.jpg">
            <a:extLst>
              <a:ext uri="{FF2B5EF4-FFF2-40B4-BE49-F238E27FC236}">
                <a16:creationId xmlns:a16="http://schemas.microsoft.com/office/drawing/2014/main" id="{F3BF3444-E14C-41BD-B854-8B64C40CA5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08" b="29642"/>
          <a:stretch/>
        </p:blipFill>
        <p:spPr bwMode="auto">
          <a:xfrm>
            <a:off x="-1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8469C8-7015-4C74-83DB-3A1884027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el-GR" sz="4000" b="1" dirty="0">
                <a:solidFill>
                  <a:schemeClr val="accent6">
                    <a:lumMod val="50000"/>
                  </a:schemeClr>
                </a:solidFill>
              </a:rPr>
              <a:t>Οργανικά ρούχα</a:t>
            </a:r>
            <a:endParaRPr lang="en-GB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88A27-2C93-4CC7-B0F9-10C54E31E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113071"/>
            <a:ext cx="4593021" cy="3606228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l-GR" sz="2000" dirty="0"/>
              <a:t>Από καλλιέργειες με βιολογικά λιπάσματα</a:t>
            </a:r>
          </a:p>
          <a:p>
            <a:pPr>
              <a:lnSpc>
                <a:spcPct val="150000"/>
              </a:lnSpc>
            </a:pPr>
            <a:r>
              <a:rPr lang="el-GR" sz="2000" dirty="0"/>
              <a:t>Χωρίς φυτοφάρμακα</a:t>
            </a:r>
          </a:p>
          <a:p>
            <a:pPr>
              <a:lnSpc>
                <a:spcPct val="150000"/>
              </a:lnSpc>
            </a:pPr>
            <a:r>
              <a:rPr lang="el-GR" sz="2000" dirty="0"/>
              <a:t>Οργανικά βαμβάκι χωρίς χημικές ουσίες</a:t>
            </a:r>
          </a:p>
          <a:p>
            <a:pPr>
              <a:lnSpc>
                <a:spcPct val="150000"/>
              </a:lnSpc>
            </a:pPr>
            <a:r>
              <a:rPr lang="el-GR" sz="2000" dirty="0"/>
              <a:t>Ιδανικά για το ευαίσθητο δέρμα των μωρών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288346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B8A1D6-A74A-43AC-B7C2-6EEB8F2F0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r>
              <a:rPr lang="el-GR" b="1" dirty="0">
                <a:solidFill>
                  <a:schemeClr val="accent6">
                    <a:lumMod val="50000"/>
                  </a:schemeClr>
                </a:solidFill>
              </a:rPr>
              <a:t>Οργανικά ρούχα</a:t>
            </a:r>
            <a:endParaRPr lang="en-GB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5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170" name="Picture 2" descr="https://www.mamasaid.gr/wp-content/uploads/2018/05/BR050002-organiko-kontomaniko-falaina-LGR00.jpg">
            <a:extLst>
              <a:ext uri="{FF2B5EF4-FFF2-40B4-BE49-F238E27FC236}">
                <a16:creationId xmlns:a16="http://schemas.microsoft.com/office/drawing/2014/main" id="{D2CB10DB-69EE-48CF-8E1A-F9365E14A0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8" r="-3" b="-3"/>
          <a:stretch/>
        </p:blipFill>
        <p:spPr bwMode="auto">
          <a:xfrm>
            <a:off x="20" y="907231"/>
            <a:ext cx="4838021" cy="5063738"/>
          </a:xfrm>
          <a:custGeom>
            <a:avLst/>
            <a:gdLst>
              <a:gd name="connsiteX0" fmla="*/ 2306172 w 4838041"/>
              <a:gd name="connsiteY0" fmla="*/ 0 h 5063738"/>
              <a:gd name="connsiteX1" fmla="*/ 4838041 w 4838041"/>
              <a:gd name="connsiteY1" fmla="*/ 2531869 h 5063738"/>
              <a:gd name="connsiteX2" fmla="*/ 2306172 w 4838041"/>
              <a:gd name="connsiteY2" fmla="*/ 5063738 h 5063738"/>
              <a:gd name="connsiteX3" fmla="*/ 79886 w 4838041"/>
              <a:gd name="connsiteY3" fmla="*/ 3738709 h 5063738"/>
              <a:gd name="connsiteX4" fmla="*/ 0 w 4838041"/>
              <a:gd name="connsiteY4" fmla="*/ 3572876 h 5063738"/>
              <a:gd name="connsiteX5" fmla="*/ 0 w 4838041"/>
              <a:gd name="connsiteY5" fmla="*/ 1490863 h 5063738"/>
              <a:gd name="connsiteX6" fmla="*/ 79886 w 4838041"/>
              <a:gd name="connsiteY6" fmla="*/ 1325030 h 5063738"/>
              <a:gd name="connsiteX7" fmla="*/ 2306172 w 4838041"/>
              <a:gd name="connsiteY7" fmla="*/ 0 h 5063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700D8F-735F-459B-97CE-35C55B355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1838632"/>
            <a:ext cx="4977578" cy="4726556"/>
          </a:xfrm>
        </p:spPr>
        <p:txBody>
          <a:bodyPr anchor="ctr">
            <a:normAutofit/>
          </a:bodyPr>
          <a:lstStyle/>
          <a:p>
            <a:pPr>
              <a:lnSpc>
                <a:spcPct val="300000"/>
              </a:lnSpc>
            </a:pPr>
            <a:r>
              <a:rPr lang="el-GR" dirty="0">
                <a:solidFill>
                  <a:srgbClr val="000000"/>
                </a:solidFill>
              </a:rPr>
              <a:t>Ρούχα για αγόρια</a:t>
            </a:r>
          </a:p>
          <a:p>
            <a:pPr>
              <a:lnSpc>
                <a:spcPct val="300000"/>
              </a:lnSpc>
            </a:pPr>
            <a:r>
              <a:rPr lang="el-GR" dirty="0">
                <a:solidFill>
                  <a:srgbClr val="000000"/>
                </a:solidFill>
              </a:rPr>
              <a:t>Ρούχα για κορίτσια</a:t>
            </a:r>
          </a:p>
          <a:p>
            <a:pPr>
              <a:lnSpc>
                <a:spcPct val="300000"/>
              </a:lnSpc>
            </a:pPr>
            <a:r>
              <a:rPr lang="el-GR" dirty="0">
                <a:solidFill>
                  <a:srgbClr val="000000"/>
                </a:solidFill>
              </a:rPr>
              <a:t>Ρούχα εγκυμοσύνης</a:t>
            </a:r>
            <a:endParaRPr lang="en-GB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52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2943AD-BBB6-403A-AD5F-A34674E36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597315"/>
          </a:xfrm>
          <a:noFill/>
          <a:ln w="19050"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pPr algn="ctr"/>
            <a:r>
              <a:rPr lang="el-GR" sz="3600" dirty="0">
                <a:solidFill>
                  <a:schemeClr val="bg1"/>
                </a:solidFill>
              </a:rPr>
              <a:t>Αξεσουάρ ψυχαγωγίας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0DDE3-F8B3-42E4-A32D-ECC8EAC58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2638044"/>
            <a:ext cx="3515577" cy="389632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l-GR" sz="2400" dirty="0">
                <a:solidFill>
                  <a:schemeClr val="bg1"/>
                </a:solidFill>
              </a:rPr>
              <a:t>Βιβλίο ζωγραφικής</a:t>
            </a:r>
          </a:p>
          <a:p>
            <a:pPr>
              <a:lnSpc>
                <a:spcPct val="200000"/>
              </a:lnSpc>
            </a:pPr>
            <a:r>
              <a:rPr lang="el-GR" sz="2400" dirty="0">
                <a:solidFill>
                  <a:schemeClr val="bg1"/>
                </a:solidFill>
              </a:rPr>
              <a:t>Μαγνητικό παζλ</a:t>
            </a:r>
          </a:p>
          <a:p>
            <a:pPr>
              <a:lnSpc>
                <a:spcPct val="200000"/>
              </a:lnSpc>
            </a:pPr>
            <a:r>
              <a:rPr lang="el-GR" sz="2400" dirty="0" err="1">
                <a:solidFill>
                  <a:schemeClr val="bg1"/>
                </a:solidFill>
              </a:rPr>
              <a:t>Σουπλά</a:t>
            </a:r>
            <a:r>
              <a:rPr lang="el-GR" sz="2400" dirty="0">
                <a:solidFill>
                  <a:schemeClr val="bg1"/>
                </a:solidFill>
              </a:rPr>
              <a:t> ζωγραφικής</a:t>
            </a:r>
          </a:p>
          <a:p>
            <a:pPr>
              <a:lnSpc>
                <a:spcPct val="200000"/>
              </a:lnSpc>
            </a:pPr>
            <a:r>
              <a:rPr lang="el-GR" sz="2400" dirty="0">
                <a:solidFill>
                  <a:schemeClr val="bg1"/>
                </a:solidFill>
              </a:rPr>
              <a:t>Μαρκαδόροι/ κιμωλίες</a:t>
            </a:r>
            <a:endParaRPr lang="en-GB" sz="2400" dirty="0">
              <a:solidFill>
                <a:schemeClr val="bg1"/>
              </a:solidFill>
            </a:endParaRPr>
          </a:p>
        </p:txBody>
      </p:sp>
      <p:pic>
        <p:nvPicPr>
          <p:cNvPr id="8194" name="Picture 2" descr="https://www.mamasaid.gr/wp-content/uploads/2018/07/G610004-set-zografikhs-me-autokollhta-neraides-Tiger-Tribe1-680x680.jpg">
            <a:extLst>
              <a:ext uri="{FF2B5EF4-FFF2-40B4-BE49-F238E27FC236}">
                <a16:creationId xmlns:a16="http://schemas.microsoft.com/office/drawing/2014/main" id="{A5117B5D-0A32-4A6C-832A-8E2B8497F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8048" y="643467"/>
            <a:ext cx="5410199" cy="541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4741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392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9EA3F5-1341-447D-B256-D636BC6F8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>
            <a:normAutofit/>
          </a:bodyPr>
          <a:lstStyle/>
          <a:p>
            <a:pPr algn="r"/>
            <a:r>
              <a:rPr lang="el-GR">
                <a:solidFill>
                  <a:srgbClr val="FFFFFF"/>
                </a:solidFill>
              </a:rPr>
              <a:t>Παιδικό δωμάτιο</a:t>
            </a:r>
            <a:endParaRPr lang="en-GB">
              <a:solidFill>
                <a:srgbClr val="FFFFFF"/>
              </a:solidFill>
            </a:endParaRPr>
          </a:p>
        </p:txBody>
      </p:sp>
      <p:pic>
        <p:nvPicPr>
          <p:cNvPr id="5" name="Picture 4" descr="A picture containing indoor, wall, floor, sitting&#10;&#10;Description automatically generated">
            <a:extLst>
              <a:ext uri="{FF2B5EF4-FFF2-40B4-BE49-F238E27FC236}">
                <a16:creationId xmlns:a16="http://schemas.microsoft.com/office/drawing/2014/main" id="{6330200C-2D12-405C-8E54-E866739DF1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70" r="1" b="4938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3D4A2-FCDC-4801-891A-C1315A60C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9730" y="481781"/>
            <a:ext cx="3808013" cy="5785455"/>
          </a:xfrm>
        </p:spPr>
        <p:txBody>
          <a:bodyPr anchor="ctr">
            <a:normAutofit/>
          </a:bodyPr>
          <a:lstStyle/>
          <a:p>
            <a:pPr>
              <a:lnSpc>
                <a:spcPct val="250000"/>
              </a:lnSpc>
            </a:pPr>
            <a:r>
              <a:rPr lang="el-GR" sz="2400" dirty="0">
                <a:solidFill>
                  <a:srgbClr val="FFFFFF"/>
                </a:solidFill>
              </a:rPr>
              <a:t>Κουτιά παιχνιδιών </a:t>
            </a:r>
            <a:r>
              <a:rPr lang="en-GB" sz="2400" dirty="0">
                <a:solidFill>
                  <a:srgbClr val="FFFFFF"/>
                </a:solidFill>
              </a:rPr>
              <a:t>3 Sprouts</a:t>
            </a:r>
          </a:p>
          <a:p>
            <a:pPr>
              <a:lnSpc>
                <a:spcPct val="250000"/>
              </a:lnSpc>
            </a:pPr>
            <a:r>
              <a:rPr lang="el-GR" sz="2400" dirty="0">
                <a:solidFill>
                  <a:srgbClr val="FFFFFF"/>
                </a:solidFill>
              </a:rPr>
              <a:t>Στρώμα παιχνιδιού</a:t>
            </a:r>
          </a:p>
          <a:p>
            <a:pPr>
              <a:lnSpc>
                <a:spcPct val="250000"/>
              </a:lnSpc>
            </a:pPr>
            <a:r>
              <a:rPr lang="el-GR" sz="2400" dirty="0">
                <a:solidFill>
                  <a:srgbClr val="FFFFFF"/>
                </a:solidFill>
              </a:rPr>
              <a:t>Θήκες παιχνιδιών</a:t>
            </a:r>
          </a:p>
          <a:p>
            <a:pPr>
              <a:lnSpc>
                <a:spcPct val="250000"/>
              </a:lnSpc>
            </a:pPr>
            <a:r>
              <a:rPr lang="el-GR" sz="2400" dirty="0">
                <a:solidFill>
                  <a:srgbClr val="FFFFFF"/>
                </a:solidFill>
              </a:rPr>
              <a:t>Αυτοκόλλητα παραθύρου</a:t>
            </a:r>
          </a:p>
        </p:txBody>
      </p:sp>
    </p:spTree>
    <p:extLst>
      <p:ext uri="{BB962C8B-B14F-4D97-AF65-F5344CB8AC3E}">
        <p14:creationId xmlns:p14="http://schemas.microsoft.com/office/powerpoint/2010/main" val="467727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894F74-35FB-483C-9030-8F9775A6F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597315"/>
          </a:xfrm>
          <a:noFill/>
          <a:ln w="19050"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pPr algn="ctr"/>
            <a:r>
              <a:rPr lang="el-GR" dirty="0">
                <a:solidFill>
                  <a:schemeClr val="bg1"/>
                </a:solidFill>
              </a:rPr>
              <a:t>Φαγητό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FB799-0AE0-4176-B4E2-2C921F27B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438400"/>
            <a:ext cx="3363974" cy="4065142"/>
          </a:xfrm>
        </p:spPr>
        <p:txBody>
          <a:bodyPr>
            <a:normAutofit/>
          </a:bodyPr>
          <a:lstStyle/>
          <a:p>
            <a:pPr>
              <a:lnSpc>
                <a:spcPct val="250000"/>
              </a:lnSpc>
            </a:pPr>
            <a:r>
              <a:rPr lang="el-GR" sz="2400" dirty="0">
                <a:solidFill>
                  <a:schemeClr val="bg1"/>
                </a:solidFill>
              </a:rPr>
              <a:t>Σετ φαγητού μπαμπού</a:t>
            </a:r>
          </a:p>
          <a:p>
            <a:pPr>
              <a:lnSpc>
                <a:spcPct val="250000"/>
              </a:lnSpc>
            </a:pPr>
            <a:r>
              <a:rPr lang="el-GR" sz="2400" dirty="0">
                <a:solidFill>
                  <a:schemeClr val="bg1"/>
                </a:solidFill>
              </a:rPr>
              <a:t>Θήκες για σνακ</a:t>
            </a:r>
          </a:p>
          <a:p>
            <a:pPr>
              <a:lnSpc>
                <a:spcPct val="250000"/>
              </a:lnSpc>
            </a:pPr>
            <a:r>
              <a:rPr lang="el-GR" sz="2400" dirty="0" err="1">
                <a:solidFill>
                  <a:schemeClr val="bg1"/>
                </a:solidFill>
              </a:rPr>
              <a:t>Σουπλά</a:t>
            </a:r>
            <a:endParaRPr lang="el-GR" sz="2400" dirty="0">
              <a:solidFill>
                <a:schemeClr val="bg1"/>
              </a:solidFill>
            </a:endParaRPr>
          </a:p>
          <a:p>
            <a:pPr>
              <a:lnSpc>
                <a:spcPct val="250000"/>
              </a:lnSpc>
            </a:pPr>
            <a:r>
              <a:rPr lang="el-GR" sz="2400" dirty="0">
                <a:solidFill>
                  <a:schemeClr val="bg1"/>
                </a:solidFill>
              </a:rPr>
              <a:t>Βρεφικά ποτήρια</a:t>
            </a:r>
            <a:endParaRPr lang="en-GB" sz="2000" dirty="0">
              <a:solidFill>
                <a:schemeClr val="bg1"/>
              </a:solidFill>
            </a:endParaRPr>
          </a:p>
        </p:txBody>
      </p:sp>
      <p:pic>
        <p:nvPicPr>
          <p:cNvPr id="9218" name="Picture 2" descr="https://www.mamasaid.gr/wp-content/uploads/2019/03/G630061-doxeio-faghtoy-bijoux-purple-classic-yumbox-680x680.jpeg">
            <a:extLst>
              <a:ext uri="{FF2B5EF4-FFF2-40B4-BE49-F238E27FC236}">
                <a16:creationId xmlns:a16="http://schemas.microsoft.com/office/drawing/2014/main" id="{7E797635-0392-49F1-B3D7-F3D91C314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8048" y="643467"/>
            <a:ext cx="5410199" cy="541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30355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669A7-30D0-4EC3-99CE-DDED2CC5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40280"/>
            <a:ext cx="5314536" cy="1325563"/>
          </a:xfrm>
        </p:spPr>
        <p:txBody>
          <a:bodyPr>
            <a:normAutofit/>
          </a:bodyPr>
          <a:lstStyle/>
          <a:p>
            <a:r>
              <a:rPr lang="el-GR" dirty="0"/>
              <a:t>Βόλτα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73548-EFE7-422E-93F4-C1DC85E57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074606"/>
            <a:ext cx="5314543" cy="4346742"/>
          </a:xfrm>
        </p:spPr>
        <p:txBody>
          <a:bodyPr anchor="t">
            <a:normAutofit/>
          </a:bodyPr>
          <a:lstStyle/>
          <a:p>
            <a:pPr>
              <a:lnSpc>
                <a:spcPct val="300000"/>
              </a:lnSpc>
            </a:pPr>
            <a:r>
              <a:rPr lang="el-GR" dirty="0"/>
              <a:t>Θήκη για καρότσι</a:t>
            </a:r>
          </a:p>
          <a:p>
            <a:pPr>
              <a:lnSpc>
                <a:spcPct val="300000"/>
              </a:lnSpc>
            </a:pPr>
            <a:r>
              <a:rPr lang="el-GR" dirty="0"/>
              <a:t>Θήκη για πάνες και καλλυντικά</a:t>
            </a:r>
          </a:p>
          <a:p>
            <a:pPr>
              <a:lnSpc>
                <a:spcPct val="300000"/>
              </a:lnSpc>
            </a:pPr>
            <a:r>
              <a:rPr lang="el-GR" dirty="0"/>
              <a:t>Τσάντα φαγητού</a:t>
            </a:r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42" name="Picture 2" descr="https://www.mamasaid.gr/wp-content/uploads/2018/07/G620036-thiki-gia-panes-kai-kallyntika-skantzohoiros-3-sprouts1-350x350.jpg">
            <a:extLst>
              <a:ext uri="{FF2B5EF4-FFF2-40B4-BE49-F238E27FC236}">
                <a16:creationId xmlns:a16="http://schemas.microsoft.com/office/drawing/2014/main" id="{A5FD4DE5-A223-4893-9E16-CFA70A7BEB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8" r="-2" b="-2"/>
          <a:stretch/>
        </p:blipFill>
        <p:spPr bwMode="auto"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4744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59DC64-FCA2-44A4-B59D-625AF9B93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l-GR" sz="4800" dirty="0">
                <a:solidFill>
                  <a:srgbClr val="FFFFFF"/>
                </a:solidFill>
              </a:rPr>
              <a:t>Επικοινωνία</a:t>
            </a:r>
            <a:endParaRPr lang="en-GB" sz="48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EE274ED-1AF3-40F8-842E-0ED697AB44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8957267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95275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204</Words>
  <Application>Microsoft Office PowerPoint</Application>
  <PresentationFormat>Widescreen</PresentationFormat>
  <Paragraphs>65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Ρούχα εγκυμοσύνης &amp; βρεφικά ρούχα</vt:lpstr>
      <vt:lpstr>Ποιοι είμαστε</vt:lpstr>
      <vt:lpstr>Βρεφικά ρούχα για αγόρια</vt:lpstr>
      <vt:lpstr>Βρεφικά ρούχα για αγόρια</vt:lpstr>
      <vt:lpstr>Βρεφικά ρούχα για κορίτσια</vt:lpstr>
      <vt:lpstr>Βρεφικά ρούχα για κορίτσια</vt:lpstr>
      <vt:lpstr>Ρούχα εγκυμοσύνης</vt:lpstr>
      <vt:lpstr>Οργανικά ρούχα</vt:lpstr>
      <vt:lpstr>Οργανικά ρούχα</vt:lpstr>
      <vt:lpstr>Αξεσουάρ ψυχαγωγίας</vt:lpstr>
      <vt:lpstr>Παιδικό δωμάτιο</vt:lpstr>
      <vt:lpstr>Φαγητό</vt:lpstr>
      <vt:lpstr>Βόλτα</vt:lpstr>
      <vt:lpstr>Επικοινωνία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Ρούχα εγκυμοσύνης &amp; βρεφικά ρούχα</dc:title>
  <dc:creator>Alexianna</dc:creator>
  <cp:lastModifiedBy>Alexianna</cp:lastModifiedBy>
  <cp:revision>2</cp:revision>
  <dcterms:created xsi:type="dcterms:W3CDTF">2019-07-16T16:05:11Z</dcterms:created>
  <dcterms:modified xsi:type="dcterms:W3CDTF">2019-07-16T16:07:07Z</dcterms:modified>
</cp:coreProperties>
</file>